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sldIdLst>
    <p:sldId id="267" r:id="rId3"/>
    <p:sldId id="268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235538"/>
          </a:xfrm>
        </p:spPr>
        <p:txBody>
          <a:bodyPr anchor="ctr">
            <a:normAutofit/>
          </a:bodyPr>
          <a:lstStyle>
            <a:lvl1pPr algn="ctr"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086030"/>
            <a:ext cx="10515600" cy="13490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1349DD-A710-4F13-A0B9-A642415BF67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C66BF-569D-4BEF-8872-BB9BF53D7C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 descr="logo-FIND-Office.wmf">
            <a:extLst>
              <a:ext uri="{FF2B5EF4-FFF2-40B4-BE49-F238E27FC236}">
                <a16:creationId xmlns:a16="http://schemas.microsoft.com/office/drawing/2014/main" id="{2A1D4C9E-34D1-4E6E-89F8-FC96E5CF05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09" y="424345"/>
            <a:ext cx="1852800" cy="790065"/>
          </a:xfrm>
          <a:prstGeom prst="rect">
            <a:avLst/>
          </a:prstGeom>
        </p:spPr>
      </p:pic>
      <p:pic>
        <p:nvPicPr>
          <p:cNvPr id="8" name="Picture 1" descr="C:\Users\FIND PC3\Documents\Printing\Poster\Logos\DOTS logo English.JPG">
            <a:extLst>
              <a:ext uri="{FF2B5EF4-FFF2-40B4-BE49-F238E27FC236}">
                <a16:creationId xmlns:a16="http://schemas.microsoft.com/office/drawing/2014/main" id="{44EF5784-87CA-44B6-B1DE-0326664EA6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476815" y="339795"/>
            <a:ext cx="1491094" cy="959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271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9D913-A08B-4D66-B6DB-5804B791201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A0BCFB-CF5C-4FD3-AD16-6F7AABF377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AB6664-34A4-4E14-89EA-C59D80CE4617}"/>
              </a:ext>
            </a:extLst>
          </p:cNvPr>
          <p:cNvSpPr/>
          <p:nvPr userDrawn="1"/>
        </p:nvSpPr>
        <p:spPr>
          <a:xfrm>
            <a:off x="1975344" y="286004"/>
            <a:ext cx="8988439" cy="7900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9" name="Image 6" descr="logo-FIND-Office.wmf">
            <a:extLst>
              <a:ext uri="{FF2B5EF4-FFF2-40B4-BE49-F238E27FC236}">
                <a16:creationId xmlns:a16="http://schemas.microsoft.com/office/drawing/2014/main" id="{F496B19F-6A8B-4C78-9BBC-71CB63B7B6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2544" y="286004"/>
            <a:ext cx="1852800" cy="790065"/>
          </a:xfrm>
          <a:prstGeom prst="rect">
            <a:avLst/>
          </a:prstGeom>
        </p:spPr>
      </p:pic>
      <p:pic>
        <p:nvPicPr>
          <p:cNvPr id="10" name="Picture 1" descr="C:\Users\FIND PC3\Documents\Printing\Poster\Logos\DOTS logo English.JPG">
            <a:extLst>
              <a:ext uri="{FF2B5EF4-FFF2-40B4-BE49-F238E27FC236}">
                <a16:creationId xmlns:a16="http://schemas.microsoft.com/office/drawing/2014/main" id="{6FF76046-1C16-49E1-9611-3682D24080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963783" y="286004"/>
            <a:ext cx="1228217" cy="7900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515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A7C9FF-E9C2-4519-856D-C0AD56BA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8C9E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916B7-B30A-47B8-8898-B8211F1F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5A225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5DD4A-8E03-45A0-BFD2-9C395FC3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BC644-22BB-E44D-9A3A-66E3988AB27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A22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5A225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7977DC-AE48-42B4-AECE-6EADD58BCC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715" y="2288369"/>
            <a:ext cx="12144285" cy="1438781"/>
          </a:xfrm>
          <a:prstGeom prst="rect">
            <a:avLst/>
          </a:prstGeom>
        </p:spPr>
      </p:pic>
      <p:pic>
        <p:nvPicPr>
          <p:cNvPr id="7" name="Picture 1" descr="C:\Users\FIND PC3\Documents\Printing\Poster\Logos\DOTS logo English.JPG">
            <a:extLst>
              <a:ext uri="{FF2B5EF4-FFF2-40B4-BE49-F238E27FC236}">
                <a16:creationId xmlns:a16="http://schemas.microsoft.com/office/drawing/2014/main" id="{8480909C-7C6A-40AF-86BE-ADAEE8FCD4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352683" y="2468366"/>
            <a:ext cx="1677054" cy="10787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37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IND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6001" y="424345"/>
            <a:ext cx="9199395" cy="790065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GB" noProof="0" dirty="0" err="1"/>
              <a:t>Cliquez</a:t>
            </a:r>
            <a:r>
              <a:rPr lang="en-GB" noProof="0" dirty="0"/>
              <a:t> et </a:t>
            </a:r>
            <a:r>
              <a:rPr lang="en-GB" noProof="0" dirty="0" err="1"/>
              <a:t>modifiez</a:t>
            </a:r>
            <a:r>
              <a:rPr lang="en-GB" noProof="0" dirty="0"/>
              <a:t>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7145" y="1516518"/>
            <a:ext cx="10201921" cy="4365096"/>
          </a:xfrm>
        </p:spPr>
        <p:txBody>
          <a:bodyPr/>
          <a:lstStyle/>
          <a:p>
            <a:pPr lvl="0"/>
            <a:r>
              <a:rPr lang="en-GB" noProof="0" dirty="0" err="1"/>
              <a:t>Cliquez</a:t>
            </a:r>
            <a:r>
              <a:rPr lang="en-GB" noProof="0" dirty="0"/>
              <a:t> pour modifier les styles du </a:t>
            </a:r>
            <a:r>
              <a:rPr lang="en-GB" noProof="0" dirty="0" err="1"/>
              <a:t>texte</a:t>
            </a:r>
            <a:r>
              <a:rPr lang="en-GB" noProof="0" dirty="0"/>
              <a:t> du masque</a:t>
            </a:r>
          </a:p>
          <a:p>
            <a:pPr lvl="1"/>
            <a:r>
              <a:rPr lang="en-GB" noProof="0" dirty="0" err="1"/>
              <a:t>Deuxième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Troisième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98" b="0" i="0" u="none" strike="noStrike" kern="1200" cap="none" spc="0" normalizeH="0" baseline="0" noProof="0" dirty="0">
              <a:ln>
                <a:noFill/>
              </a:ln>
              <a:solidFill>
                <a:srgbClr val="8C9EAB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40" b="0" i="0" u="none" strike="noStrike" kern="1200" cap="none" spc="0" normalizeH="0" baseline="0" noProof="0" dirty="0">
              <a:ln>
                <a:noFill/>
              </a:ln>
              <a:solidFill>
                <a:srgbClr val="5A2259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BC644-22BB-E44D-9A3A-66E3988AB274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5A2259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5A2259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66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9D913-A08B-4D66-B6DB-5804B791201B}" type="datetimeFigureOut">
              <a:rPr kumimoji="0" lang="en-US" sz="698" b="0" i="0" u="none" strike="noStrike" kern="1200" cap="none" spc="0" normalizeH="0" baseline="0" noProof="0" smtClean="0">
                <a:ln>
                  <a:noFill/>
                </a:ln>
                <a:solidFill>
                  <a:srgbClr val="8C9EAB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2/23/2020</a:t>
            </a:fld>
            <a:endParaRPr kumimoji="0" lang="en-US" sz="698" b="0" i="0" u="none" strike="noStrike" kern="1200" cap="none" spc="0" normalizeH="0" baseline="0" noProof="0">
              <a:ln>
                <a:noFill/>
              </a:ln>
              <a:solidFill>
                <a:srgbClr val="8C9EAB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40" b="0" i="0" u="none" strike="noStrike" kern="1200" cap="none" spc="0" normalizeH="0" baseline="0" noProof="0">
              <a:ln>
                <a:noFill/>
              </a:ln>
              <a:solidFill>
                <a:srgbClr val="5A2259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A0BCFB-CF5C-4FD3-AD16-6F7AABF3776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A2259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A2259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pic>
        <p:nvPicPr>
          <p:cNvPr id="10" name="Picture 1" descr="C:\Users\FIND PC3\Documents\Printing\Poster\Logos\DOTS logo English.JPG">
            <a:extLst>
              <a:ext uri="{FF2B5EF4-FFF2-40B4-BE49-F238E27FC236}">
                <a16:creationId xmlns:a16="http://schemas.microsoft.com/office/drawing/2014/main" id="{6FF76046-1C16-49E1-9611-3682D24080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963783" y="286004"/>
            <a:ext cx="1228217" cy="790065"/>
          </a:xfrm>
          <a:prstGeom prst="rect">
            <a:avLst/>
          </a:prstGeom>
          <a:noFill/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2B6533BF-AADC-47EE-9291-9B0BD1E3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344" y="424345"/>
            <a:ext cx="9002440" cy="790065"/>
          </a:xfrm>
          <a:prstGeom prst="rect">
            <a:avLst/>
          </a:prstGeo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GB" noProof="0" dirty="0" err="1"/>
              <a:t>Cliquez</a:t>
            </a:r>
            <a:r>
              <a:rPr lang="en-GB" noProof="0" dirty="0"/>
              <a:t> et </a:t>
            </a:r>
            <a:r>
              <a:rPr lang="en-GB" noProof="0" dirty="0" err="1"/>
              <a:t>modifiez</a:t>
            </a:r>
            <a:r>
              <a:rPr lang="en-GB" noProof="0" dirty="0"/>
              <a:t> le titre</a:t>
            </a:r>
          </a:p>
        </p:txBody>
      </p:sp>
    </p:spTree>
    <p:extLst>
      <p:ext uri="{BB962C8B-B14F-4D97-AF65-F5344CB8AC3E}">
        <p14:creationId xmlns:p14="http://schemas.microsoft.com/office/powerpoint/2010/main" val="310263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wmf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9D913-A08B-4D66-B6DB-5804B791201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A0BCFB-CF5C-4FD3-AD16-6F7AABF377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97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546865" y="424345"/>
            <a:ext cx="9788531" cy="7900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33475" y="1761067"/>
            <a:ext cx="10201921" cy="4365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/>
              <a:t>Cliquez</a:t>
            </a:r>
            <a:r>
              <a:rPr lang="en-GB" noProof="0" dirty="0"/>
              <a:t> pour modifier les styles du </a:t>
            </a:r>
            <a:r>
              <a:rPr lang="en-GB" noProof="0" dirty="0" err="1"/>
              <a:t>texte</a:t>
            </a:r>
            <a:r>
              <a:rPr lang="en-GB" noProof="0" dirty="0"/>
              <a:t> du masque</a:t>
            </a:r>
          </a:p>
          <a:p>
            <a:pPr lvl="1"/>
            <a:r>
              <a:rPr lang="en-GB" noProof="0" dirty="0" err="1"/>
              <a:t>Deuxième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Troisième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323651" y="63865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8">
                <a:solidFill>
                  <a:schemeClr val="accent5"/>
                </a:solidFill>
                <a:latin typeface="+mn-lt"/>
              </a:defRPr>
            </a:lvl1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98" b="0" i="0" u="none" strike="noStrike" kern="1200" cap="none" spc="0" normalizeH="0" baseline="0" noProof="0" dirty="0">
              <a:ln>
                <a:noFill/>
              </a:ln>
              <a:solidFill>
                <a:srgbClr val="8C9EAB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5775" y="6381754"/>
            <a:ext cx="4097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40" b="0" i="0" u="none" strike="noStrike" kern="1200" cap="none" spc="0" normalizeH="0" baseline="0" noProof="0" dirty="0">
              <a:ln>
                <a:noFill/>
              </a:ln>
              <a:solidFill>
                <a:srgbClr val="5A2259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098859" y="63865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BC644-22BB-E44D-9A3A-66E3988AB274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5A2259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5A2259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pic>
        <p:nvPicPr>
          <p:cNvPr id="7" name="Image 6" descr="logo-FIND-Office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6709" y="424345"/>
            <a:ext cx="1852800" cy="790065"/>
          </a:xfrm>
          <a:prstGeom prst="rect">
            <a:avLst/>
          </a:prstGeom>
        </p:spPr>
      </p:pic>
      <p:pic>
        <p:nvPicPr>
          <p:cNvPr id="15361" name="Picture 1" descr="C:\Users\FIND PC3\Documents\Printing\Poster\Logos\DOTS logo English.JP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0907948" y="424345"/>
            <a:ext cx="1228217" cy="7900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265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/>
  <p:txStyles>
    <p:titleStyle>
      <a:lvl1pPr algn="l" defTabSz="342900" rtl="0" eaLnBrk="1" latinLnBrk="0" hangingPunct="1">
        <a:spcBef>
          <a:spcPct val="0"/>
        </a:spcBef>
        <a:buNone/>
        <a:defRPr sz="2288" kern="1200">
          <a:solidFill>
            <a:schemeClr val="tx2"/>
          </a:solidFill>
          <a:latin typeface="Franklin Gothic Medium"/>
          <a:ea typeface="+mj-ea"/>
          <a:cs typeface="Franklin Gothic Medium"/>
        </a:defRPr>
      </a:lvl1pPr>
    </p:titleStyle>
    <p:bodyStyle>
      <a:lvl1pPr marL="135000" indent="-135000" algn="l" defTabSz="342900" rtl="0" eaLnBrk="1" latinLnBrk="0" hangingPunct="1">
        <a:spcBef>
          <a:spcPts val="1800"/>
        </a:spcBef>
        <a:buClr>
          <a:schemeClr val="accent2"/>
        </a:buClr>
        <a:buSzPct val="100000"/>
        <a:buFontTx/>
        <a:buBlip>
          <a:blip r:embed="rId6"/>
        </a:buBlip>
        <a:defRPr sz="2800" b="0" kern="1200">
          <a:solidFill>
            <a:schemeClr val="tx2"/>
          </a:solidFill>
          <a:latin typeface="Arial"/>
          <a:ea typeface="+mn-ea"/>
          <a:cs typeface="Franklin Gothic Medium"/>
        </a:defRPr>
      </a:lvl1pPr>
      <a:lvl2pPr marL="270000" indent="-135000" algn="l" defTabSz="3429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 Narrow"/>
        </a:defRPr>
      </a:lvl2pPr>
      <a:lvl3pPr marL="540000" indent="-54000" algn="l" defTabSz="342900" rtl="0" eaLnBrk="1" latinLnBrk="0" hangingPunct="1">
        <a:spcBef>
          <a:spcPct val="20000"/>
        </a:spcBef>
        <a:buClr>
          <a:schemeClr val="tx1"/>
        </a:buClr>
        <a:buFont typeface="Lucida Grande"/>
        <a:buChar char="-"/>
        <a:defRPr sz="1600" kern="1200">
          <a:solidFill>
            <a:schemeClr val="tx1"/>
          </a:solidFill>
          <a:latin typeface="Arial"/>
          <a:ea typeface="+mn-ea"/>
          <a:cs typeface="Arial Narrow"/>
        </a:defRPr>
      </a:lvl3pPr>
      <a:lvl4pPr marL="739800" indent="-54000" algn="l" defTabSz="342900" rtl="0" eaLnBrk="1" latinLnBrk="0" hangingPunct="1">
        <a:spcBef>
          <a:spcPct val="20000"/>
        </a:spcBef>
        <a:buFont typeface="Lucida Grande"/>
        <a:buChar char="-"/>
        <a:defRPr sz="975" kern="1200">
          <a:solidFill>
            <a:schemeClr val="tx1"/>
          </a:solidFill>
          <a:latin typeface="+mn-lt"/>
          <a:ea typeface="+mn-ea"/>
          <a:cs typeface="Arial Narrow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Arial Narrow"/>
          <a:ea typeface="+mn-ea"/>
          <a:cs typeface="Arial Narrow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Next steps &amp; preparations to be done by NRL/IRL participants for CBNAAT EQA</a:t>
            </a:r>
          </a:p>
        </p:txBody>
      </p:sp>
    </p:spTree>
    <p:extLst>
      <p:ext uri="{BB962C8B-B14F-4D97-AF65-F5344CB8AC3E}">
        <p14:creationId xmlns:p14="http://schemas.microsoft.com/office/powerpoint/2010/main" val="68858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00B200-7F1C-4659-9DDA-6FCC34A7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0" dirty="0">
                <a:latin typeface="+mn-lt"/>
              </a:rPr>
              <a:t>Preparations for implementing PT round for sites in the state or your area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FE97E3-42E9-4D0C-A3AC-041A01C00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Ensure a communication is sent from STO to the CBNAAT sites and DTOs about upcoming PT round and role that they need to play</a:t>
            </a:r>
            <a:br>
              <a:rPr lang="en-US" dirty="0"/>
            </a:br>
            <a:endParaRPr lang="en-US" dirty="0"/>
          </a:p>
          <a:p>
            <a:r>
              <a:rPr lang="en-US" dirty="0"/>
              <a:t>As appropriate, plan carry out Sensitization </a:t>
            </a:r>
            <a:r>
              <a:rPr lang="en-US" dirty="0" err="1"/>
              <a:t>programme</a:t>
            </a:r>
            <a:r>
              <a:rPr lang="en-US" dirty="0"/>
              <a:t> at State level/IRL or at District level for CBNAAT LTs (an opportunity to review CBNAAT activities too)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Convey message to the CBNAAT LTs about incoming panels (once you receive intimation from NTI about dispatch- NTI will send Speed post tracking details to individual IRLs and their NRLs)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Information on CBNAAT site(s) about </a:t>
            </a:r>
            <a:r>
              <a:rPr lang="en-US" b="1" u="sng" dirty="0"/>
              <a:t>contact person, mobile, address needs to be correct</a:t>
            </a:r>
            <a:r>
              <a:rPr lang="en-US" dirty="0"/>
              <a:t>. Please also inform if </a:t>
            </a:r>
            <a:r>
              <a:rPr lang="en-US" b="1" u="sng" dirty="0"/>
              <a:t>any CBNAAT site is non-functional </a:t>
            </a:r>
            <a:r>
              <a:rPr lang="en-US" dirty="0"/>
              <a:t>(we will not send panels to them)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2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00B200-7F1C-4659-9DDA-6FCC34A7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>
                <a:latin typeface="+mn-lt"/>
              </a:rPr>
              <a:t>Draft plan sensitization workshop CBNAAT LTs</a:t>
            </a:r>
            <a:endParaRPr lang="en-US" sz="2800" b="0" dirty="0">
              <a:latin typeface="+mn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FE97E3-42E9-4D0C-A3AC-041A01C00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State/ STDC or IRL level for CBNAAT LTs</a:t>
            </a:r>
          </a:p>
          <a:p>
            <a:pPr lvl="1"/>
            <a:r>
              <a:rPr lang="en-US" dirty="0"/>
              <a:t>Orient about CBNAAT EQA (presentation)</a:t>
            </a:r>
          </a:p>
          <a:p>
            <a:pPr lvl="1"/>
            <a:r>
              <a:rPr lang="en-US" dirty="0"/>
              <a:t>Role of LT in EQA (select slides from presentation)</a:t>
            </a:r>
          </a:p>
          <a:p>
            <a:pPr lvl="1"/>
            <a:r>
              <a:rPr lang="en-US" dirty="0"/>
              <a:t>Orient on contents of package (show what the contents in the package are)</a:t>
            </a:r>
          </a:p>
          <a:p>
            <a:pPr lvl="2"/>
            <a:r>
              <a:rPr lang="en-US" dirty="0"/>
              <a:t>Including guidance document</a:t>
            </a:r>
          </a:p>
          <a:p>
            <a:pPr lvl="1"/>
            <a:r>
              <a:rPr lang="en-US" dirty="0"/>
              <a:t>How the data has to be entered in the Results form (use the presentation video)</a:t>
            </a:r>
          </a:p>
          <a:p>
            <a:pPr lvl="1"/>
            <a:r>
              <a:rPr lang="en-US" dirty="0"/>
              <a:t>How to enter data in CBNAAT EQA portal at LT level (show Video- will be provided)</a:t>
            </a:r>
          </a:p>
          <a:p>
            <a:pPr lvl="1"/>
            <a:r>
              <a:rPr lang="en-US" dirty="0"/>
              <a:t>Reorient on preventive maintenance and trouble shooting (some slides/.pdf from Cepheid)</a:t>
            </a:r>
          </a:p>
          <a:p>
            <a:pPr lvl="1"/>
            <a:r>
              <a:rPr lang="en-US" dirty="0"/>
              <a:t>Any other areas which IRL/ State think are important to convey</a:t>
            </a:r>
          </a:p>
        </p:txBody>
      </p:sp>
    </p:spTree>
    <p:extLst>
      <p:ext uri="{BB962C8B-B14F-4D97-AF65-F5344CB8AC3E}">
        <p14:creationId xmlns:p14="http://schemas.microsoft.com/office/powerpoint/2010/main" val="369649891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IND - Content">
  <a:themeElements>
    <a:clrScheme name="FIND">
      <a:dk1>
        <a:sysClr val="windowText" lastClr="000000"/>
      </a:dk1>
      <a:lt1>
        <a:sysClr val="window" lastClr="FFFFFF"/>
      </a:lt1>
      <a:dk2>
        <a:srgbClr val="5A2259"/>
      </a:dk2>
      <a:lt2>
        <a:srgbClr val="EEF1F2"/>
      </a:lt2>
      <a:accent1>
        <a:srgbClr val="5A2259"/>
      </a:accent1>
      <a:accent2>
        <a:srgbClr val="43ABB6"/>
      </a:accent2>
      <a:accent3>
        <a:srgbClr val="D3553F"/>
      </a:accent3>
      <a:accent4>
        <a:srgbClr val="F79646"/>
      </a:accent4>
      <a:accent5>
        <a:srgbClr val="8C9EAB"/>
      </a:accent5>
      <a:accent6>
        <a:srgbClr val="F79646"/>
      </a:accent6>
      <a:hlink>
        <a:srgbClr val="43ABB6"/>
      </a:hlink>
      <a:folHlink>
        <a:srgbClr val="5A2259"/>
      </a:folHlink>
    </a:clrScheme>
    <a:fontScheme name="Randonnée">
      <a:majorFont>
        <a:latin typeface="Franklin Gothic Medium"/>
        <a:ea typeface=""/>
        <a:cs typeface=""/>
        <a:font script="Jpan" typeface="ヒラギノ角ゴ Pro W6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ＭＳ Ｐゴシック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268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Franklin Gothic Book</vt:lpstr>
      <vt:lpstr>Franklin Gothic Medium</vt:lpstr>
      <vt:lpstr>Lucida Grande</vt:lpstr>
      <vt:lpstr>1_Custom Design</vt:lpstr>
      <vt:lpstr>1_FIND - Content</vt:lpstr>
      <vt:lpstr>Next steps &amp; preparations to be done by NRL/IRL participants for CBNAAT EQA</vt:lpstr>
      <vt:lpstr>Preparations for implementing PT round for sites in the state or your area</vt:lpstr>
      <vt:lpstr>Draft plan sensitization workshop CBNAAT 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steps &amp; preparations to be done by NRL/IRL participants for CBNAAT EQA</dc:title>
  <dc:creator>Kishore Reddy</dc:creator>
  <cp:lastModifiedBy>CDP2018</cp:lastModifiedBy>
  <cp:revision>21</cp:revision>
  <dcterms:created xsi:type="dcterms:W3CDTF">2019-02-03T16:44:05Z</dcterms:created>
  <dcterms:modified xsi:type="dcterms:W3CDTF">2020-02-23T14:59:10Z</dcterms:modified>
</cp:coreProperties>
</file>